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2236-E943-42A0-82B7-F43244B5C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4CF922-53FE-4D12-981B-76B1DBD15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626391-7928-436A-98BC-01331E8955F6}"/>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5" name="Footer Placeholder 4">
            <a:extLst>
              <a:ext uri="{FF2B5EF4-FFF2-40B4-BE49-F238E27FC236}">
                <a16:creationId xmlns:a16="http://schemas.microsoft.com/office/drawing/2014/main" id="{B6851F9E-8595-4CCD-AC4D-B93EF2242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A541A-1329-4966-90A9-C756776002A8}"/>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262855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3C77-6967-4CDE-9497-5715B02682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83BE0A-46D5-4AA5-9725-469C44DBB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84130-8291-469B-9D07-B4AB84080073}"/>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5" name="Footer Placeholder 4">
            <a:extLst>
              <a:ext uri="{FF2B5EF4-FFF2-40B4-BE49-F238E27FC236}">
                <a16:creationId xmlns:a16="http://schemas.microsoft.com/office/drawing/2014/main" id="{27F28FB6-DBD7-4D38-82B7-7B1D2FEB5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EC260-3E52-4F0B-A2DE-1D0ECCDA0C38}"/>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36676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40B24-012F-48EC-A557-BF9AEAD34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6350D-2D52-4BD4-833E-C552C6EC51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6681-51B6-4569-9AF3-25FA47B40E23}"/>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5" name="Footer Placeholder 4">
            <a:extLst>
              <a:ext uri="{FF2B5EF4-FFF2-40B4-BE49-F238E27FC236}">
                <a16:creationId xmlns:a16="http://schemas.microsoft.com/office/drawing/2014/main" id="{0E556C03-01E7-4334-A807-6D34E04C5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F6E94-8D4D-4021-AE00-84E1D1D0A6A9}"/>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140655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417-8987-432A-AE24-EA317FFDD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17AD3-34CD-48C6-B12F-329BE7902C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BA3D4-08C0-4096-AD80-7066AE0C0C97}"/>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5" name="Footer Placeholder 4">
            <a:extLst>
              <a:ext uri="{FF2B5EF4-FFF2-40B4-BE49-F238E27FC236}">
                <a16:creationId xmlns:a16="http://schemas.microsoft.com/office/drawing/2014/main" id="{D751B4F5-3A73-4EE9-A3EA-02F4AA51C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013A2-8D2D-4315-9088-316D5AB0E7E4}"/>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166362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6363-73F3-45F4-9BDB-36D30AAA6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5BB995-A161-4872-B91E-280731DBD8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737EFC-A5C6-4945-8BBB-AA9629DD073C}"/>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5" name="Footer Placeholder 4">
            <a:extLst>
              <a:ext uri="{FF2B5EF4-FFF2-40B4-BE49-F238E27FC236}">
                <a16:creationId xmlns:a16="http://schemas.microsoft.com/office/drawing/2014/main" id="{F6971E68-2793-4078-A32F-E1F94CA83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35248-6E84-4AE4-A248-6C09270B78F7}"/>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3563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2B3-D605-43E8-B2B4-6487DE112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1A229-0F51-41AC-BBF0-84D7600C8D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BCBCE-6A70-4BD0-AD41-FE7F3C909E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87F99F-E541-4EF5-B43E-0929F6962D55}"/>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6" name="Footer Placeholder 5">
            <a:extLst>
              <a:ext uri="{FF2B5EF4-FFF2-40B4-BE49-F238E27FC236}">
                <a16:creationId xmlns:a16="http://schemas.microsoft.com/office/drawing/2014/main" id="{504454EE-77BC-4E17-82FF-422CB08F6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97465-A69B-4BBB-A3BC-C13E672968C3}"/>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343321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0BED-7ABC-4FDC-BF07-2F97AA2290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79589A-E3ED-45EF-BAF9-B58396964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B6DE38-A1C3-4F28-9958-657F789D37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0ADE56-BA51-46FA-BCAD-FA8F63098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BD2F2C-2EC7-42E0-947E-B2BC33B9FC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CC26F-D49F-4E7D-82B5-663B132D0717}"/>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8" name="Footer Placeholder 7">
            <a:extLst>
              <a:ext uri="{FF2B5EF4-FFF2-40B4-BE49-F238E27FC236}">
                <a16:creationId xmlns:a16="http://schemas.microsoft.com/office/drawing/2014/main" id="{DE5C8225-44AD-4081-B518-9AE05FCFC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DE8001-192B-4D0D-B22D-974DD8FC3361}"/>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250862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F78B-787F-4479-A464-2E6A258C5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CBE258-EC25-44D1-A7F4-4DE3331F8253}"/>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4" name="Footer Placeholder 3">
            <a:extLst>
              <a:ext uri="{FF2B5EF4-FFF2-40B4-BE49-F238E27FC236}">
                <a16:creationId xmlns:a16="http://schemas.microsoft.com/office/drawing/2014/main" id="{BDA9AC39-0815-4730-B8C2-AC9852E2E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60F8BE-0973-470B-B58B-200A3C7E78DB}"/>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120345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D1E46-5532-47BA-B391-B4873D669599}"/>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3" name="Footer Placeholder 2">
            <a:extLst>
              <a:ext uri="{FF2B5EF4-FFF2-40B4-BE49-F238E27FC236}">
                <a16:creationId xmlns:a16="http://schemas.microsoft.com/office/drawing/2014/main" id="{88E66F7D-7AE4-498B-AE52-C6008D4914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34602C-8C5F-4301-B9E6-89BB47770034}"/>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390702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DA2E-FF9A-419E-BDAE-08F252196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2EE7E8-BC27-4448-B525-10E3BE69CD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EC5990-B8DD-4627-98FC-4A84E3AD1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F76CF7-1A29-4294-8116-7ABE4C9E1457}"/>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6" name="Footer Placeholder 5">
            <a:extLst>
              <a:ext uri="{FF2B5EF4-FFF2-40B4-BE49-F238E27FC236}">
                <a16:creationId xmlns:a16="http://schemas.microsoft.com/office/drawing/2014/main" id="{2239C9DD-8BAA-42E6-BC98-4F651FAD9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AC914-59DA-4C5C-B18B-41BCD65A374C}"/>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236642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0769-1F2C-4856-BDD4-C392B8085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3C9CAF-5D9A-4DB9-A1CC-5730164F7B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E27456-47BE-4FE6-B11F-328D2CFD3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D08FB2-D447-4B96-84EF-A988FEF2386D}"/>
              </a:ext>
            </a:extLst>
          </p:cNvPr>
          <p:cNvSpPr>
            <a:spLocks noGrp="1"/>
          </p:cNvSpPr>
          <p:nvPr>
            <p:ph type="dt" sz="half" idx="10"/>
          </p:nvPr>
        </p:nvSpPr>
        <p:spPr/>
        <p:txBody>
          <a:bodyPr/>
          <a:lstStyle/>
          <a:p>
            <a:fld id="{85178E8C-8CE3-4C61-8D1D-735783C9BF39}" type="datetimeFigureOut">
              <a:rPr lang="en-US" smtClean="0"/>
              <a:t>5/20/2024</a:t>
            </a:fld>
            <a:endParaRPr lang="en-US"/>
          </a:p>
        </p:txBody>
      </p:sp>
      <p:sp>
        <p:nvSpPr>
          <p:cNvPr id="6" name="Footer Placeholder 5">
            <a:extLst>
              <a:ext uri="{FF2B5EF4-FFF2-40B4-BE49-F238E27FC236}">
                <a16:creationId xmlns:a16="http://schemas.microsoft.com/office/drawing/2014/main" id="{F9E50354-EF26-4803-A549-91D452A84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A4523-1A3C-4559-8715-CDB059048955}"/>
              </a:ext>
            </a:extLst>
          </p:cNvPr>
          <p:cNvSpPr>
            <a:spLocks noGrp="1"/>
          </p:cNvSpPr>
          <p:nvPr>
            <p:ph type="sldNum" sz="quarter" idx="12"/>
          </p:nvPr>
        </p:nvSpPr>
        <p:spPr/>
        <p:txBody>
          <a:bodyPr/>
          <a:lstStyle/>
          <a:p>
            <a:fld id="{F6C15897-3995-4D0F-B1B5-9BFAA710B5DE}" type="slidenum">
              <a:rPr lang="en-US" smtClean="0"/>
              <a:t>‹#›</a:t>
            </a:fld>
            <a:endParaRPr lang="en-US"/>
          </a:p>
        </p:txBody>
      </p:sp>
    </p:spTree>
    <p:extLst>
      <p:ext uri="{BB962C8B-B14F-4D97-AF65-F5344CB8AC3E}">
        <p14:creationId xmlns:p14="http://schemas.microsoft.com/office/powerpoint/2010/main" val="351476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82000">
              <a:schemeClr val="accent1">
                <a:lumMod val="75000"/>
              </a:schemeClr>
            </a:gs>
            <a:gs pos="18000">
              <a:schemeClr val="accent4">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0E7B94-53AA-4B87-95EA-E2D2B0A8F8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DF7BB-F022-4B76-B173-11CB223BFB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8105B-BA40-4BD2-82EF-C5046AA9F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78E8C-8CE3-4C61-8D1D-735783C9BF39}" type="datetimeFigureOut">
              <a:rPr lang="en-US" smtClean="0"/>
              <a:t>5/20/2024</a:t>
            </a:fld>
            <a:endParaRPr lang="en-US"/>
          </a:p>
        </p:txBody>
      </p:sp>
      <p:sp>
        <p:nvSpPr>
          <p:cNvPr id="5" name="Footer Placeholder 4">
            <a:extLst>
              <a:ext uri="{FF2B5EF4-FFF2-40B4-BE49-F238E27FC236}">
                <a16:creationId xmlns:a16="http://schemas.microsoft.com/office/drawing/2014/main" id="{D8688E35-0222-4F87-9524-DB7AF84F3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31D8B1-D91D-48C8-8454-272C883E4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15897-3995-4D0F-B1B5-9BFAA710B5DE}" type="slidenum">
              <a:rPr lang="en-US" smtClean="0"/>
              <a:t>‹#›</a:t>
            </a:fld>
            <a:endParaRPr lang="en-US"/>
          </a:p>
        </p:txBody>
      </p:sp>
    </p:spTree>
    <p:extLst>
      <p:ext uri="{BB962C8B-B14F-4D97-AF65-F5344CB8AC3E}">
        <p14:creationId xmlns:p14="http://schemas.microsoft.com/office/powerpoint/2010/main" val="16107032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hyperlink" Target="mailto:james.dirosa17@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2737D-EF87-4A02-BB35-3E36BFB04E14}"/>
              </a:ext>
            </a:extLst>
          </p:cNvPr>
          <p:cNvSpPr>
            <a:spLocks noGrp="1"/>
          </p:cNvSpPr>
          <p:nvPr>
            <p:ph type="title"/>
          </p:nvPr>
        </p:nvSpPr>
        <p:spPr>
          <a:xfrm>
            <a:off x="888630" y="1892724"/>
            <a:ext cx="6618949" cy="3220451"/>
          </a:xfrm>
          <a:solidFill>
            <a:schemeClr val="accent1">
              <a:lumMod val="75000"/>
            </a:schemeClr>
          </a:solidFill>
        </p:spPr>
        <p:txBody>
          <a:bodyPr>
            <a:normAutofit/>
          </a:bodyPr>
          <a:lstStyle/>
          <a:p>
            <a:pPr algn="ctr"/>
            <a:r>
              <a:rPr lang="en-US" sz="4800" b="1" dirty="0">
                <a:solidFill>
                  <a:schemeClr val="bg1"/>
                </a:solidFill>
              </a:rPr>
              <a:t>Garfield Heights Bulldogs </a:t>
            </a:r>
            <a:br>
              <a:rPr lang="en-US" sz="4800" b="1" dirty="0">
                <a:solidFill>
                  <a:schemeClr val="bg1"/>
                </a:solidFill>
              </a:rPr>
            </a:br>
            <a:r>
              <a:rPr lang="en-US" sz="4800" b="1" dirty="0">
                <a:solidFill>
                  <a:schemeClr val="bg1"/>
                </a:solidFill>
              </a:rPr>
              <a:t>12U/14 U Girls Hockey</a:t>
            </a:r>
          </a:p>
        </p:txBody>
      </p:sp>
      <p:pic>
        <p:nvPicPr>
          <p:cNvPr id="7" name="Content Placeholder 6">
            <a:extLst>
              <a:ext uri="{FF2B5EF4-FFF2-40B4-BE49-F238E27FC236}">
                <a16:creationId xmlns:a16="http://schemas.microsoft.com/office/drawing/2014/main" id="{D1F131B3-18CC-47D9-9E92-4197CDC4CB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4862" y="2018211"/>
            <a:ext cx="2521503" cy="2651760"/>
          </a:xfrm>
          <a:noFill/>
        </p:spPr>
      </p:pic>
      <p:sp>
        <p:nvSpPr>
          <p:cNvPr id="2" name="TextBox 1">
            <a:extLst>
              <a:ext uri="{FF2B5EF4-FFF2-40B4-BE49-F238E27FC236}">
                <a16:creationId xmlns:a16="http://schemas.microsoft.com/office/drawing/2014/main" id="{409F379A-A798-4DE1-A50B-A075099C5238}"/>
              </a:ext>
            </a:extLst>
          </p:cNvPr>
          <p:cNvSpPr txBox="1"/>
          <p:nvPr/>
        </p:nvSpPr>
        <p:spPr>
          <a:xfrm>
            <a:off x="2540001" y="5288340"/>
            <a:ext cx="6112933" cy="1569660"/>
          </a:xfrm>
          <a:prstGeom prst="rect">
            <a:avLst/>
          </a:prstGeom>
          <a:noFill/>
        </p:spPr>
        <p:txBody>
          <a:bodyPr wrap="square" rtlCol="0">
            <a:spAutoFit/>
          </a:bodyPr>
          <a:lstStyle/>
          <a:p>
            <a:pPr algn="ctr"/>
            <a:r>
              <a:rPr lang="en-US" dirty="0"/>
              <a:t>Sponsored by:</a:t>
            </a:r>
          </a:p>
          <a:p>
            <a:pPr algn="ctr"/>
            <a:r>
              <a:rPr lang="en-US" dirty="0"/>
              <a:t>The City of Garfield Heights</a:t>
            </a:r>
          </a:p>
          <a:p>
            <a:pPr algn="ctr"/>
            <a:r>
              <a:rPr lang="en-US" dirty="0"/>
              <a:t>Matt Burke, Mayor</a:t>
            </a:r>
          </a:p>
          <a:p>
            <a:pPr algn="ctr"/>
            <a:r>
              <a:rPr lang="en-US" sz="1400" dirty="0"/>
              <a:t>Paul Birk, Sr., Director of Parks &amp; Recreation</a:t>
            </a:r>
          </a:p>
          <a:p>
            <a:pPr algn="ctr"/>
            <a:r>
              <a:rPr lang="en-US" sz="1400" dirty="0"/>
              <a:t>James Dirosa – Hockey Coordinator</a:t>
            </a:r>
          </a:p>
          <a:p>
            <a:pPr algn="ctr"/>
            <a:r>
              <a:rPr lang="en-US" sz="1400" dirty="0"/>
              <a:t>Lindsay </a:t>
            </a:r>
            <a:r>
              <a:rPr lang="en-US" sz="1400" dirty="0" err="1"/>
              <a:t>Glavan</a:t>
            </a:r>
            <a:r>
              <a:rPr lang="en-US" sz="1400" dirty="0"/>
              <a:t> - Coach</a:t>
            </a:r>
          </a:p>
        </p:txBody>
      </p:sp>
      <p:pic>
        <p:nvPicPr>
          <p:cNvPr id="5" name="Picture 4">
            <a:extLst>
              <a:ext uri="{FF2B5EF4-FFF2-40B4-BE49-F238E27FC236}">
                <a16:creationId xmlns:a16="http://schemas.microsoft.com/office/drawing/2014/main" id="{EB65F16C-D881-4C98-B0D0-BA4335605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00" y="5288340"/>
            <a:ext cx="2282033" cy="1459593"/>
          </a:xfrm>
          <a:prstGeom prst="rect">
            <a:avLst/>
          </a:prstGeom>
        </p:spPr>
      </p:pic>
      <p:pic>
        <p:nvPicPr>
          <p:cNvPr id="8" name="Picture 7">
            <a:extLst>
              <a:ext uri="{FF2B5EF4-FFF2-40B4-BE49-F238E27FC236}">
                <a16:creationId xmlns:a16="http://schemas.microsoft.com/office/drawing/2014/main" id="{393341CF-DA01-48F2-82F4-831E54778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969" y="5288340"/>
            <a:ext cx="2302932" cy="1400326"/>
          </a:xfrm>
          <a:prstGeom prst="rect">
            <a:avLst/>
          </a:prstGeom>
        </p:spPr>
      </p:pic>
    </p:spTree>
    <p:extLst>
      <p:ext uri="{BB962C8B-B14F-4D97-AF65-F5344CB8AC3E}">
        <p14:creationId xmlns:p14="http://schemas.microsoft.com/office/powerpoint/2010/main" val="400234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3ADC-C165-442F-93FF-40EA3DB8B299}"/>
              </a:ext>
            </a:extLst>
          </p:cNvPr>
          <p:cNvSpPr>
            <a:spLocks noGrp="1"/>
          </p:cNvSpPr>
          <p:nvPr>
            <p:ph type="title"/>
          </p:nvPr>
        </p:nvSpPr>
        <p:spPr/>
        <p:txBody>
          <a:bodyPr>
            <a:normAutofit fontScale="90000"/>
          </a:bodyPr>
          <a:lstStyle/>
          <a:p>
            <a:pPr algn="ctr"/>
            <a:r>
              <a:rPr lang="en-US" sz="5300" b="1" i="1" dirty="0"/>
              <a:t>Registration Begins June 15</a:t>
            </a:r>
            <a:r>
              <a:rPr lang="en-US" sz="5300" b="1" i="1" baseline="30000" dirty="0"/>
              <a:t>th</a:t>
            </a:r>
            <a:r>
              <a:rPr lang="en-US" sz="5300" b="1" i="1" dirty="0"/>
              <a:t> </a:t>
            </a:r>
            <a:br>
              <a:rPr lang="en-US" sz="4000" b="1" i="1" dirty="0"/>
            </a:br>
            <a:r>
              <a:rPr lang="en-US" sz="4000" b="1" i="1" dirty="0"/>
              <a:t>Girls! Let’s Play Hockey!</a:t>
            </a:r>
            <a:br>
              <a:rPr lang="en-US" sz="4000" dirty="0"/>
            </a:br>
            <a:endParaRPr lang="en-US" sz="4000" b="1" dirty="0"/>
          </a:p>
        </p:txBody>
      </p:sp>
      <p:sp>
        <p:nvSpPr>
          <p:cNvPr id="3" name="Content Placeholder 2">
            <a:extLst>
              <a:ext uri="{FF2B5EF4-FFF2-40B4-BE49-F238E27FC236}">
                <a16:creationId xmlns:a16="http://schemas.microsoft.com/office/drawing/2014/main" id="{154F409E-F681-4F56-B415-DED751B9C072}"/>
              </a:ext>
            </a:extLst>
          </p:cNvPr>
          <p:cNvSpPr>
            <a:spLocks noGrp="1"/>
          </p:cNvSpPr>
          <p:nvPr>
            <p:ph idx="1"/>
          </p:nvPr>
        </p:nvSpPr>
        <p:spPr>
          <a:xfrm>
            <a:off x="838200" y="1507067"/>
            <a:ext cx="10515600" cy="5156199"/>
          </a:xfrm>
        </p:spPr>
        <p:txBody>
          <a:bodyPr>
            <a:normAutofit/>
          </a:bodyPr>
          <a:lstStyle/>
          <a:p>
            <a:pPr marL="0" indent="0" algn="ctr">
              <a:buNone/>
            </a:pPr>
            <a:r>
              <a:rPr lang="en-US" sz="1800" b="1" dirty="0"/>
              <a:t>Girls Hockey has become more popular than ever!</a:t>
            </a:r>
          </a:p>
          <a:p>
            <a:pPr marL="0" indent="0" algn="ctr">
              <a:buNone/>
            </a:pPr>
            <a:r>
              <a:rPr lang="en-US" sz="1800" b="1" dirty="0"/>
              <a:t>  </a:t>
            </a:r>
            <a:r>
              <a:rPr lang="en-US" sz="1800" dirty="0"/>
              <a:t>We have the most affordable fees in North East Ohio, easily accessible and centrally located off of I-480.</a:t>
            </a:r>
          </a:p>
          <a:p>
            <a:pPr marL="0" indent="0" algn="ctr">
              <a:buNone/>
            </a:pPr>
            <a:r>
              <a:rPr lang="en-US" sz="1800" dirty="0"/>
              <a:t>This recreational program is for Girls born in 2010 to 2013.  You can register during our summer open office hours.  Normal summer hours are Tuesday through Friday 8:00 am – 6:30 pm and on weekends 1:45 pm – 6:30 pm. </a:t>
            </a:r>
            <a:r>
              <a:rPr lang="en-US" sz="1800" i="1" dirty="0">
                <a:solidFill>
                  <a:srgbClr val="FF0000"/>
                </a:solidFill>
              </a:rPr>
              <a:t>weather permitting &amp; subject to change </a:t>
            </a:r>
            <a:r>
              <a:rPr lang="en-US" sz="1800" i="1" dirty="0"/>
              <a:t>– pool will be closed on Mondays during our summer season. For those coming during the summer months to register - you can also plan on spending the day here at our “outdoor heated pool” &amp; see what the other side of the rink is like!  As an incentive to sign up early,  there will be no charge for players and their immediate families – open swim hours are 2:00 pm – 7:00 pm Tuesday through Sunday.</a:t>
            </a:r>
          </a:p>
          <a:p>
            <a:pPr marL="0" indent="0" algn="ctr">
              <a:buNone/>
            </a:pPr>
            <a:r>
              <a:rPr lang="en-US" sz="1800" i="1" dirty="0"/>
              <a:t>The hockey season will begin mid-October through mid-March, averaging 2 hours of scheduled ice per week.  </a:t>
            </a:r>
          </a:p>
          <a:p>
            <a:pPr marL="0" indent="0" algn="ctr">
              <a:buNone/>
            </a:pPr>
            <a:r>
              <a:rPr lang="en-US" sz="1800" i="1" dirty="0"/>
              <a:t> Check the schedule for some Stick &amp; Puck sessions and/or Public sessions on this web page for extra ice &amp; if you want to start skating earlier when the rink opens in mid-September and also during the season,                                          just pay applicable fees separate from hockey fees.</a:t>
            </a:r>
          </a:p>
          <a:p>
            <a:pPr marL="0" indent="0" algn="ctr">
              <a:buNone/>
            </a:pPr>
            <a:r>
              <a:rPr lang="en-US" sz="1400" i="1" dirty="0"/>
              <a:t>Call – 216-475-7272, follow us on </a:t>
            </a:r>
            <a:r>
              <a:rPr lang="en-US" sz="1400" i="1" dirty="0" err="1"/>
              <a:t>facebook</a:t>
            </a:r>
            <a:r>
              <a:rPr lang="en-US" sz="1400" i="1" dirty="0"/>
              <a:t> @</a:t>
            </a:r>
            <a:r>
              <a:rPr lang="en-US" sz="1400" i="1" dirty="0" err="1"/>
              <a:t>GarfieldHtsRec</a:t>
            </a:r>
            <a:r>
              <a:rPr lang="en-US" sz="1400" i="1" dirty="0"/>
              <a:t> </a:t>
            </a:r>
          </a:p>
          <a:p>
            <a:pPr marL="0" indent="0" algn="ctr">
              <a:buNone/>
            </a:pPr>
            <a:r>
              <a:rPr lang="en-US" sz="1400" i="1" dirty="0"/>
              <a:t> </a:t>
            </a:r>
            <a:r>
              <a:rPr lang="en-US" sz="1400" b="1" i="1" dirty="0"/>
              <a:t>sign up for reminders – text this message:  @</a:t>
            </a:r>
            <a:r>
              <a:rPr lang="en-US" sz="1400" b="1" i="1" dirty="0" err="1"/>
              <a:t>ghhockey</a:t>
            </a:r>
            <a:r>
              <a:rPr lang="en-US" sz="1400" b="1" i="1" dirty="0"/>
              <a:t>  to: 81010</a:t>
            </a:r>
          </a:p>
          <a:p>
            <a:pPr marL="0" indent="0" algn="ctr">
              <a:buNone/>
            </a:pPr>
            <a:r>
              <a:rPr lang="en-US" sz="1400" i="1" dirty="0"/>
              <a:t>Jim </a:t>
            </a:r>
            <a:r>
              <a:rPr lang="en-US" sz="1400" i="1" dirty="0" err="1"/>
              <a:t>DiRosa</a:t>
            </a:r>
            <a:r>
              <a:rPr lang="en-US" sz="1400" i="1" dirty="0"/>
              <a:t>, hockey coordinator-  </a:t>
            </a:r>
            <a:r>
              <a:rPr lang="en-US" sz="1400" i="1" dirty="0">
                <a:hlinkClick r:id="rId2">
                  <a:extLst>
                    <a:ext uri="{A12FA001-AC4F-418D-AE19-62706E023703}">
                      <ahyp:hlinkClr xmlns:ahyp="http://schemas.microsoft.com/office/drawing/2018/hyperlinkcolor" val="tx"/>
                    </a:ext>
                  </a:extLst>
                </a:hlinkClick>
              </a:rPr>
              <a:t>james.dirosa17@gmail.com</a:t>
            </a:r>
            <a:r>
              <a:rPr lang="en-US" sz="1400" i="1" dirty="0"/>
              <a:t> – Lindsay </a:t>
            </a:r>
            <a:r>
              <a:rPr lang="en-US" sz="1400" i="1" dirty="0" err="1"/>
              <a:t>Glavan</a:t>
            </a:r>
            <a:r>
              <a:rPr lang="en-US" sz="1400" i="1" dirty="0"/>
              <a:t>, coach – Ghgirlshockey@gmail.com</a:t>
            </a:r>
          </a:p>
          <a:p>
            <a:pPr marL="0" indent="0" algn="ctr">
              <a:buNone/>
            </a:pPr>
            <a:endParaRPr lang="en-US" sz="1600" dirty="0"/>
          </a:p>
        </p:txBody>
      </p:sp>
    </p:spTree>
    <p:extLst>
      <p:ext uri="{BB962C8B-B14F-4D97-AF65-F5344CB8AC3E}">
        <p14:creationId xmlns:p14="http://schemas.microsoft.com/office/powerpoint/2010/main" val="24384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1EA6D1-D227-4D14-9B95-16D5ED5DA427}"/>
              </a:ext>
            </a:extLst>
          </p:cNvPr>
          <p:cNvSpPr>
            <a:spLocks noGrp="1"/>
          </p:cNvSpPr>
          <p:nvPr>
            <p:ph type="title"/>
          </p:nvPr>
        </p:nvSpPr>
        <p:spPr/>
        <p:txBody>
          <a:bodyPr>
            <a:normAutofit/>
          </a:bodyPr>
          <a:lstStyle/>
          <a:p>
            <a:pPr algn="ctr"/>
            <a:r>
              <a:rPr lang="en-US" sz="4800" b="1" i="1" dirty="0"/>
              <a:t>Fees:</a:t>
            </a:r>
          </a:p>
        </p:txBody>
      </p:sp>
      <p:sp>
        <p:nvSpPr>
          <p:cNvPr id="5" name="Text Placeholder 4">
            <a:extLst>
              <a:ext uri="{FF2B5EF4-FFF2-40B4-BE49-F238E27FC236}">
                <a16:creationId xmlns:a16="http://schemas.microsoft.com/office/drawing/2014/main" id="{758438D8-EB86-4657-B322-4C632F925945}"/>
              </a:ext>
            </a:extLst>
          </p:cNvPr>
          <p:cNvSpPr>
            <a:spLocks noGrp="1"/>
          </p:cNvSpPr>
          <p:nvPr>
            <p:ph type="body" idx="1"/>
          </p:nvPr>
        </p:nvSpPr>
        <p:spPr/>
        <p:txBody>
          <a:bodyPr>
            <a:normAutofit/>
          </a:bodyPr>
          <a:lstStyle/>
          <a:p>
            <a:pPr algn="ctr"/>
            <a:r>
              <a:rPr lang="en-US" sz="4000" dirty="0"/>
              <a:t>Residents</a:t>
            </a:r>
          </a:p>
        </p:txBody>
      </p:sp>
      <p:sp>
        <p:nvSpPr>
          <p:cNvPr id="6" name="Content Placeholder 5">
            <a:extLst>
              <a:ext uri="{FF2B5EF4-FFF2-40B4-BE49-F238E27FC236}">
                <a16:creationId xmlns:a16="http://schemas.microsoft.com/office/drawing/2014/main" id="{0A18FFA9-A72C-42AF-A253-75AC324B8C5E}"/>
              </a:ext>
            </a:extLst>
          </p:cNvPr>
          <p:cNvSpPr>
            <a:spLocks noGrp="1"/>
          </p:cNvSpPr>
          <p:nvPr>
            <p:ph sz="half" idx="2"/>
          </p:nvPr>
        </p:nvSpPr>
        <p:spPr/>
        <p:txBody>
          <a:bodyPr/>
          <a:lstStyle/>
          <a:p>
            <a:pPr marL="0" indent="0" algn="ctr">
              <a:buNone/>
            </a:pPr>
            <a:r>
              <a:rPr lang="en-US" b="1" dirty="0"/>
              <a:t>Recreation ID Card - $20.00</a:t>
            </a:r>
          </a:p>
          <a:p>
            <a:pPr marL="0" indent="0" algn="ctr">
              <a:buNone/>
            </a:pPr>
            <a:r>
              <a:rPr lang="en-US" b="1" dirty="0"/>
              <a:t>8 and up - $450.00</a:t>
            </a:r>
          </a:p>
          <a:p>
            <a:pPr marL="0" indent="0" algn="ctr">
              <a:buNone/>
            </a:pPr>
            <a:endParaRPr lang="en-US" sz="2000" b="1" dirty="0"/>
          </a:p>
          <a:p>
            <a:pPr marL="0" indent="0" algn="ctr">
              <a:buNone/>
            </a:pPr>
            <a:r>
              <a:rPr lang="en-US" sz="2000" b="1" dirty="0"/>
              <a:t>Referee Fees:  $80.00</a:t>
            </a:r>
          </a:p>
          <a:p>
            <a:pPr marL="0" indent="0" algn="ctr">
              <a:buNone/>
            </a:pPr>
            <a:r>
              <a:rPr lang="en-US" sz="1400" b="1" dirty="0"/>
              <a:t>Referee fee paid separate at the time of registration – cash only</a:t>
            </a:r>
          </a:p>
          <a:p>
            <a:pPr marL="0" indent="0" algn="ctr">
              <a:buNone/>
            </a:pPr>
            <a:r>
              <a:rPr lang="en-US" sz="1400" b="1" dirty="0"/>
              <a:t>Total cost for the season - $550.00</a:t>
            </a:r>
          </a:p>
          <a:p>
            <a:pPr marL="0" indent="0" algn="ctr">
              <a:buNone/>
            </a:pPr>
            <a:endParaRPr lang="en-US" sz="2000" dirty="0"/>
          </a:p>
          <a:p>
            <a:endParaRPr lang="en-US" dirty="0"/>
          </a:p>
        </p:txBody>
      </p:sp>
      <p:sp>
        <p:nvSpPr>
          <p:cNvPr id="7" name="Text Placeholder 6">
            <a:extLst>
              <a:ext uri="{FF2B5EF4-FFF2-40B4-BE49-F238E27FC236}">
                <a16:creationId xmlns:a16="http://schemas.microsoft.com/office/drawing/2014/main" id="{19808C74-0F17-4725-AA00-B5A601DE2376}"/>
              </a:ext>
            </a:extLst>
          </p:cNvPr>
          <p:cNvSpPr>
            <a:spLocks noGrp="1"/>
          </p:cNvSpPr>
          <p:nvPr>
            <p:ph type="body" sz="quarter" idx="3"/>
          </p:nvPr>
        </p:nvSpPr>
        <p:spPr/>
        <p:txBody>
          <a:bodyPr>
            <a:normAutofit/>
          </a:bodyPr>
          <a:lstStyle/>
          <a:p>
            <a:pPr algn="ctr"/>
            <a:r>
              <a:rPr lang="en-US" sz="4000" dirty="0"/>
              <a:t>Non- Residents</a:t>
            </a:r>
          </a:p>
        </p:txBody>
      </p:sp>
      <p:sp>
        <p:nvSpPr>
          <p:cNvPr id="8" name="Content Placeholder 7">
            <a:extLst>
              <a:ext uri="{FF2B5EF4-FFF2-40B4-BE49-F238E27FC236}">
                <a16:creationId xmlns:a16="http://schemas.microsoft.com/office/drawing/2014/main" id="{A8F71137-CC43-4EEA-8C6C-6169CFA96C31}"/>
              </a:ext>
            </a:extLst>
          </p:cNvPr>
          <p:cNvSpPr>
            <a:spLocks noGrp="1"/>
          </p:cNvSpPr>
          <p:nvPr>
            <p:ph sz="quarter" idx="4"/>
          </p:nvPr>
        </p:nvSpPr>
        <p:spPr/>
        <p:txBody>
          <a:bodyPr/>
          <a:lstStyle/>
          <a:p>
            <a:pPr marL="0" indent="0" algn="ctr">
              <a:buNone/>
            </a:pPr>
            <a:r>
              <a:rPr lang="en-US" b="1" dirty="0"/>
              <a:t>Recreation ID Card - $50.00</a:t>
            </a:r>
          </a:p>
          <a:p>
            <a:pPr marL="0" indent="0" algn="ctr">
              <a:buNone/>
            </a:pPr>
            <a:r>
              <a:rPr lang="en-US" b="1" dirty="0"/>
              <a:t>8 and up - $710.00</a:t>
            </a:r>
          </a:p>
          <a:p>
            <a:pPr marL="0" indent="0" algn="ctr">
              <a:buNone/>
            </a:pPr>
            <a:r>
              <a:rPr lang="en-US" sz="2000" b="1" dirty="0"/>
              <a:t>  </a:t>
            </a:r>
          </a:p>
          <a:p>
            <a:pPr marL="0" indent="0" algn="ctr">
              <a:buNone/>
            </a:pPr>
            <a:r>
              <a:rPr lang="en-US" sz="2000" b="1" dirty="0"/>
              <a:t>Referee Fees:  $80.00</a:t>
            </a:r>
          </a:p>
          <a:p>
            <a:pPr marL="0" indent="0" algn="ctr">
              <a:buNone/>
            </a:pPr>
            <a:r>
              <a:rPr lang="en-US" sz="1400" b="1" dirty="0"/>
              <a:t>Referee fee paid separate at the time of registration – cash only</a:t>
            </a:r>
          </a:p>
          <a:p>
            <a:pPr marL="0" indent="0" algn="ctr">
              <a:buNone/>
            </a:pPr>
            <a:r>
              <a:rPr lang="en-US" sz="1400" b="1" dirty="0"/>
              <a:t>Total cost for the season - $840.00</a:t>
            </a:r>
          </a:p>
        </p:txBody>
      </p:sp>
      <p:pic>
        <p:nvPicPr>
          <p:cNvPr id="3" name="Picture 2">
            <a:extLst>
              <a:ext uri="{FF2B5EF4-FFF2-40B4-BE49-F238E27FC236}">
                <a16:creationId xmlns:a16="http://schemas.microsoft.com/office/drawing/2014/main" id="{D499443D-52F6-485D-AF30-6D0962EB7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267" y="5054600"/>
            <a:ext cx="3581400" cy="1803400"/>
          </a:xfrm>
          <a:prstGeom prst="rect">
            <a:avLst/>
          </a:prstGeom>
        </p:spPr>
      </p:pic>
    </p:spTree>
    <p:extLst>
      <p:ext uri="{BB962C8B-B14F-4D97-AF65-F5344CB8AC3E}">
        <p14:creationId xmlns:p14="http://schemas.microsoft.com/office/powerpoint/2010/main" val="123966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131D1-BCAC-4A13-B4D1-FFB9A8629400}"/>
              </a:ext>
            </a:extLst>
          </p:cNvPr>
          <p:cNvSpPr txBox="1"/>
          <p:nvPr/>
        </p:nvSpPr>
        <p:spPr>
          <a:xfrm>
            <a:off x="1337734" y="1049866"/>
            <a:ext cx="8890000" cy="461665"/>
          </a:xfrm>
          <a:prstGeom prst="rect">
            <a:avLst/>
          </a:prstGeom>
          <a:noFill/>
        </p:spPr>
        <p:txBody>
          <a:bodyPr wrap="square" rtlCol="0">
            <a:spAutoFit/>
          </a:bodyPr>
          <a:lstStyle/>
          <a:p>
            <a:pPr algn="ctr"/>
            <a:r>
              <a:rPr lang="en-US" sz="2400" b="1" i="1" u="sng" dirty="0"/>
              <a:t>Mandatory at the time of Registrations</a:t>
            </a:r>
            <a:r>
              <a:rPr lang="en-US" b="1" i="1" u="sng" dirty="0"/>
              <a:t>:</a:t>
            </a:r>
          </a:p>
        </p:txBody>
      </p:sp>
      <p:sp>
        <p:nvSpPr>
          <p:cNvPr id="3" name="TextBox 2">
            <a:extLst>
              <a:ext uri="{FF2B5EF4-FFF2-40B4-BE49-F238E27FC236}">
                <a16:creationId xmlns:a16="http://schemas.microsoft.com/office/drawing/2014/main" id="{BD60BEF9-AD80-4D25-B8CC-B2FB16EA6CBA}"/>
              </a:ext>
            </a:extLst>
          </p:cNvPr>
          <p:cNvSpPr txBox="1"/>
          <p:nvPr/>
        </p:nvSpPr>
        <p:spPr>
          <a:xfrm>
            <a:off x="1202266" y="1735667"/>
            <a:ext cx="9491133" cy="1754326"/>
          </a:xfrm>
          <a:prstGeom prst="rect">
            <a:avLst/>
          </a:prstGeom>
          <a:noFill/>
        </p:spPr>
        <p:txBody>
          <a:bodyPr wrap="square" rtlCol="0">
            <a:spAutoFit/>
          </a:bodyPr>
          <a:lstStyle/>
          <a:p>
            <a:pPr algn="ctr"/>
            <a:r>
              <a:rPr lang="en-US" dirty="0"/>
              <a:t>Residents residing in Garfield Heights will need 2 current utility bills, a bank statement or pay stub for proof of residency.  The City accepts cash, all major credit, debit cards and personal checks with proper ID (we do not accept American Express cards)</a:t>
            </a:r>
          </a:p>
          <a:p>
            <a:pPr algn="ctr"/>
            <a:r>
              <a:rPr lang="en-US" dirty="0"/>
              <a:t>Copy of child’s birth certificate, only a parent or legal guardian can register a child.</a:t>
            </a:r>
          </a:p>
          <a:p>
            <a:pPr algn="ctr"/>
            <a:r>
              <a:rPr lang="en-US" dirty="0"/>
              <a:t>U.S.A. Hockey insurance paid online separately at usahockey.com.</a:t>
            </a:r>
          </a:p>
          <a:p>
            <a:pPr algn="ctr"/>
            <a:r>
              <a:rPr lang="en-US" dirty="0"/>
              <a:t>Confirmation of insurance must be submitted to the hockey coordinator/coach.</a:t>
            </a:r>
          </a:p>
        </p:txBody>
      </p:sp>
      <p:pic>
        <p:nvPicPr>
          <p:cNvPr id="5" name="Picture 4">
            <a:extLst>
              <a:ext uri="{FF2B5EF4-FFF2-40B4-BE49-F238E27FC236}">
                <a16:creationId xmlns:a16="http://schemas.microsoft.com/office/drawing/2014/main" id="{CA7E70FD-233F-48F0-B364-B13554F70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067" y="3894667"/>
            <a:ext cx="5503334" cy="3213206"/>
          </a:xfrm>
          <a:prstGeom prst="rect">
            <a:avLst/>
          </a:prstGeom>
        </p:spPr>
      </p:pic>
    </p:spTree>
    <p:extLst>
      <p:ext uri="{BB962C8B-B14F-4D97-AF65-F5344CB8AC3E}">
        <p14:creationId xmlns:p14="http://schemas.microsoft.com/office/powerpoint/2010/main" val="50731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TotalTime>
  <Words>514</Words>
  <Application>Microsoft Office PowerPoint</Application>
  <PresentationFormat>Widescreen</PresentationFormat>
  <Paragraphs>36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Garfield Heights Bulldogs  12U/14 U Girls Hockey</vt:lpstr>
      <vt:lpstr>Registration Begins June 15th  Girls! Let’s Play Hockey! </vt:lpstr>
      <vt:lpstr>Fees: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Garfield Heights Bulldogs  14 U Girls Hockey</dc:title>
  <dc:creator>Nichols, Mary</dc:creator>
  <cp:lastModifiedBy>Nichols, Mary</cp:lastModifiedBy>
  <cp:revision>46</cp:revision>
  <dcterms:created xsi:type="dcterms:W3CDTF">2024-04-04T18:50:07Z</dcterms:created>
  <dcterms:modified xsi:type="dcterms:W3CDTF">2024-05-20T13:29:22Z</dcterms:modified>
</cp:coreProperties>
</file>